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3"/>
    <p:sldId id="257" r:id="rId64"/>
    <p:sldId id="258" r:id="rId65"/>
    <p:sldId id="259" r:id="rId66"/>
    <p:sldId id="260" r:id="rId67"/>
    <p:sldId id="261" r:id="rId68"/>
    <p:sldId id="262" r:id="rId69"/>
    <p:sldId id="263" r:id="rId70"/>
    <p:sldId id="264" r:id="rId71"/>
    <p:sldId id="265" r:id="rId72"/>
    <p:sldId id="266" r:id="rId73"/>
    <p:sldId id="267" r:id="rId74"/>
    <p:sldId id="268" r:id="rId75"/>
    <p:sldId id="269" r:id="rId76"/>
    <p:sldId id="270" r:id="rId77"/>
    <p:sldId id="271" r:id="rId78"/>
    <p:sldId id="272" r:id="rId79"/>
    <p:sldId id="273" r:id="rId80"/>
    <p:sldId id="274" r:id="rId8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Extra-Light" charset="1" panose="00000300000000000000"/>
      <p:regular r:id="rId16"/>
    </p:embeddedFont>
    <p:embeddedFont>
      <p:font typeface="Poppins Extra-Light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  <p:embeddedFont>
      <p:font typeface="Clear Sans" charset="1" panose="020B0503030202020304"/>
      <p:regular r:id="rId28"/>
    </p:embeddedFont>
    <p:embeddedFont>
      <p:font typeface="Clear Sans Bold" charset="1" panose="020B0803030202020304"/>
      <p:regular r:id="rId29"/>
    </p:embeddedFont>
    <p:embeddedFont>
      <p:font typeface="Clear Sans Italics" charset="1" panose="020B0503030202090304"/>
      <p:regular r:id="rId30"/>
    </p:embeddedFont>
    <p:embeddedFont>
      <p:font typeface="Clear Sans Bold Italics" charset="1" panose="020B0803030202090304"/>
      <p:regular r:id="rId31"/>
    </p:embeddedFont>
    <p:embeddedFont>
      <p:font typeface="Clear Sans Thin" charset="1" panose="020B0203030202020304"/>
      <p:regular r:id="rId32"/>
    </p:embeddedFont>
    <p:embeddedFont>
      <p:font typeface="Clear Sans Light" charset="1" panose="020B0303030202020304"/>
      <p:regular r:id="rId33"/>
    </p:embeddedFont>
    <p:embeddedFont>
      <p:font typeface="Clear Sans Medium" charset="1" panose="020B0603030202020304"/>
      <p:regular r:id="rId34"/>
    </p:embeddedFont>
    <p:embeddedFont>
      <p:font typeface="Clear Sans Medium Italics" charset="1" panose="020B0603030202090304"/>
      <p:regular r:id="rId35"/>
    </p:embeddedFont>
    <p:embeddedFont>
      <p:font typeface="TT Chocolates" charset="1" panose="02000503020000020003"/>
      <p:regular r:id="rId36"/>
    </p:embeddedFont>
    <p:embeddedFont>
      <p:font typeface="TT Chocolates Bold" charset="1" panose="02000803020000020003"/>
      <p:regular r:id="rId37"/>
    </p:embeddedFont>
    <p:embeddedFont>
      <p:font typeface="TT Chocolates Italics" charset="1" panose="02000503020000090003"/>
      <p:regular r:id="rId38"/>
    </p:embeddedFont>
    <p:embeddedFont>
      <p:font typeface="TT Chocolates Bold Italics" charset="1" panose="02000803030000090003"/>
      <p:regular r:id="rId39"/>
    </p:embeddedFont>
    <p:embeddedFont>
      <p:font typeface="TT Chocolates Extra-Light" charset="1" panose="02000503030000020003"/>
      <p:regular r:id="rId40"/>
    </p:embeddedFont>
    <p:embeddedFont>
      <p:font typeface="TT Chocolates Extra-Light Italics" charset="1" panose="02000503030000090003"/>
      <p:regular r:id="rId41"/>
    </p:embeddedFont>
    <p:embeddedFont>
      <p:font typeface="TT Chocolates Light Italics" charset="1" panose="02000503030000090003"/>
      <p:regular r:id="rId42"/>
    </p:embeddedFont>
    <p:embeddedFont>
      <p:font typeface="TT Chocolates Ultra-Bold" charset="1" panose="02000903040000020003"/>
      <p:regular r:id="rId43"/>
    </p:embeddedFont>
    <p:embeddedFont>
      <p:font typeface="TT Chocolates Ultra-Bold Italics" charset="1" panose="02000903050000090003"/>
      <p:regular r:id="rId44"/>
    </p:embeddedFont>
    <p:embeddedFont>
      <p:font typeface="HK Grotesk" charset="1" panose="00000500000000000000"/>
      <p:regular r:id="rId45"/>
    </p:embeddedFont>
    <p:embeddedFont>
      <p:font typeface="HK Grotesk Bold" charset="1" panose="00000800000000000000"/>
      <p:regular r:id="rId46"/>
    </p:embeddedFont>
    <p:embeddedFont>
      <p:font typeface="HK Grotesk Italics" charset="1" panose="00000500000000000000"/>
      <p:regular r:id="rId47"/>
    </p:embeddedFont>
    <p:embeddedFont>
      <p:font typeface="HK Grotesk Bold Italics" charset="1" panose="00000800000000000000"/>
      <p:regular r:id="rId48"/>
    </p:embeddedFont>
    <p:embeddedFont>
      <p:font typeface="HK Grotesk Light" charset="1" panose="00000400000000000000"/>
      <p:regular r:id="rId49"/>
    </p:embeddedFont>
    <p:embeddedFont>
      <p:font typeface="HK Grotesk Light Italics" charset="1" panose="00000400000000000000"/>
      <p:regular r:id="rId50"/>
    </p:embeddedFont>
    <p:embeddedFont>
      <p:font typeface="HK Grotesk Medium" charset="1" panose="00000600000000000000"/>
      <p:regular r:id="rId51"/>
    </p:embeddedFont>
    <p:embeddedFont>
      <p:font typeface="HK Grotesk Medium Italics" charset="1" panose="00000600000000000000"/>
      <p:regular r:id="rId52"/>
    </p:embeddedFont>
    <p:embeddedFont>
      <p:font typeface="HK Grotesk Semi-Bold" charset="1" panose="00000700000000000000"/>
      <p:regular r:id="rId53"/>
    </p:embeddedFont>
    <p:embeddedFont>
      <p:font typeface="HK Grotesk Semi-Bold Italics" charset="1" panose="00000700000000000000"/>
      <p:regular r:id="rId54"/>
    </p:embeddedFont>
    <p:embeddedFont>
      <p:font typeface="Open Sans" charset="1" panose="020B0606030504020204"/>
      <p:regular r:id="rId55"/>
    </p:embeddedFont>
    <p:embeddedFont>
      <p:font typeface="Open Sans Bold" charset="1" panose="020B0806030504020204"/>
      <p:regular r:id="rId56"/>
    </p:embeddedFont>
    <p:embeddedFont>
      <p:font typeface="Open Sans Italics" charset="1" panose="020B0606030504020204"/>
      <p:regular r:id="rId57"/>
    </p:embeddedFont>
    <p:embeddedFont>
      <p:font typeface="Open Sans Bold Italics" charset="1" panose="020B0806030504020204"/>
      <p:regular r:id="rId58"/>
    </p:embeddedFont>
    <p:embeddedFont>
      <p:font typeface="Open Sans Light" charset="1" panose="020B0306030504020204"/>
      <p:regular r:id="rId59"/>
    </p:embeddedFont>
    <p:embeddedFont>
      <p:font typeface="Open Sans Light Italics" charset="1" panose="020B0306030504020204"/>
      <p:regular r:id="rId60"/>
    </p:embeddedFont>
    <p:embeddedFont>
      <p:font typeface="Open Sans Ultra-Bold" charset="1" panose="00000000000000000000"/>
      <p:regular r:id="rId61"/>
    </p:embeddedFont>
    <p:embeddedFont>
      <p:font typeface="Open Sans Ultra-Bold Italics" charset="1" panose="00000000000000000000"/>
      <p:regular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fonts/font56.fntdata" Type="http://schemas.openxmlformats.org/officeDocument/2006/relationships/font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fonts/font6.fntdata" Type="http://schemas.openxmlformats.org/officeDocument/2006/relationships/font"/><Relationship Id="rId60" Target="fonts/font60.fntdata" Type="http://schemas.openxmlformats.org/officeDocument/2006/relationships/font"/><Relationship Id="rId61" Target="fonts/font61.fntdata" Type="http://schemas.openxmlformats.org/officeDocument/2006/relationships/font"/><Relationship Id="rId62" Target="fonts/font62.fntdata" Type="http://schemas.openxmlformats.org/officeDocument/2006/relationships/font"/><Relationship Id="rId63" Target="slides/slide1.xml" Type="http://schemas.openxmlformats.org/officeDocument/2006/relationships/slide"/><Relationship Id="rId64" Target="slides/slide2.xml" Type="http://schemas.openxmlformats.org/officeDocument/2006/relationships/slide"/><Relationship Id="rId65" Target="slides/slide3.xml" Type="http://schemas.openxmlformats.org/officeDocument/2006/relationships/slide"/><Relationship Id="rId66" Target="slides/slide4.xml" Type="http://schemas.openxmlformats.org/officeDocument/2006/relationships/slide"/><Relationship Id="rId67" Target="slides/slide5.xml" Type="http://schemas.openxmlformats.org/officeDocument/2006/relationships/slide"/><Relationship Id="rId68" Target="slides/slide6.xml" Type="http://schemas.openxmlformats.org/officeDocument/2006/relationships/slide"/><Relationship Id="rId69" Target="slides/slide7.xml" Type="http://schemas.openxmlformats.org/officeDocument/2006/relationships/slide"/><Relationship Id="rId7" Target="fonts/font7.fntdata" Type="http://schemas.openxmlformats.org/officeDocument/2006/relationships/font"/><Relationship Id="rId70" Target="slides/slide8.xml" Type="http://schemas.openxmlformats.org/officeDocument/2006/relationships/slide"/><Relationship Id="rId71" Target="slides/slide9.xml" Type="http://schemas.openxmlformats.org/officeDocument/2006/relationships/slide"/><Relationship Id="rId72" Target="slides/slide10.xml" Type="http://schemas.openxmlformats.org/officeDocument/2006/relationships/slide"/><Relationship Id="rId73" Target="slides/slide11.xml" Type="http://schemas.openxmlformats.org/officeDocument/2006/relationships/slide"/><Relationship Id="rId74" Target="slides/slide12.xml" Type="http://schemas.openxmlformats.org/officeDocument/2006/relationships/slide"/><Relationship Id="rId75" Target="slides/slide13.xml" Type="http://schemas.openxmlformats.org/officeDocument/2006/relationships/slide"/><Relationship Id="rId76" Target="slides/slide14.xml" Type="http://schemas.openxmlformats.org/officeDocument/2006/relationships/slide"/><Relationship Id="rId77" Target="slides/slide15.xml" Type="http://schemas.openxmlformats.org/officeDocument/2006/relationships/slide"/><Relationship Id="rId78" Target="slides/slide16.xml" Type="http://schemas.openxmlformats.org/officeDocument/2006/relationships/slide"/><Relationship Id="rId79" Target="slides/slide17.xml" Type="http://schemas.openxmlformats.org/officeDocument/2006/relationships/slide"/><Relationship Id="rId8" Target="fonts/font8.fntdata" Type="http://schemas.openxmlformats.org/officeDocument/2006/relationships/font"/><Relationship Id="rId80" Target="slides/slide18.xml" Type="http://schemas.openxmlformats.org/officeDocument/2006/relationships/slide"/><Relationship Id="rId81" Target="slides/slide19.xml" Type="http://schemas.openxmlformats.org/officeDocument/2006/relationships/slide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1.jpeg" Type="http://schemas.openxmlformats.org/officeDocument/2006/relationships/image"/><Relationship Id="rId4" Target="../media/image12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5.jpeg" Type="http://schemas.openxmlformats.org/officeDocument/2006/relationships/image"/><Relationship Id="rId4" Target="../media/image16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7.jpeg" Type="http://schemas.openxmlformats.org/officeDocument/2006/relationships/image"/><Relationship Id="rId4" Target="../media/image18.jpeg" Type="http://schemas.openxmlformats.org/officeDocument/2006/relationships/image"/><Relationship Id="rId5" Target="../media/image19.jpe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0.jpeg" Type="http://schemas.openxmlformats.org/officeDocument/2006/relationships/image"/><Relationship Id="rId4" Target="../media/image21.jpeg" Type="http://schemas.openxmlformats.org/officeDocument/2006/relationships/image"/><Relationship Id="rId5" Target="../media/image22.jpe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3.jpeg" Type="http://schemas.openxmlformats.org/officeDocument/2006/relationships/image"/><Relationship Id="rId4" Target="../media/image24.jpe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5.jpeg" Type="http://schemas.openxmlformats.org/officeDocument/2006/relationships/image"/><Relationship Id="rId4" Target="../media/image26.jpe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9.jpe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07587" y="0"/>
            <a:ext cx="16472825" cy="10287000"/>
            <a:chOff x="0" y="0"/>
            <a:chExt cx="1016009" cy="6344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16009" cy="634480"/>
            </a:xfrm>
            <a:custGeom>
              <a:avLst/>
              <a:gdLst/>
              <a:ahLst/>
              <a:cxnLst/>
              <a:rect r="r" b="b" t="t" l="l"/>
              <a:pathLst>
                <a:path h="634480" w="1016009">
                  <a:moveTo>
                    <a:pt x="203200" y="0"/>
                  </a:moveTo>
                  <a:lnTo>
                    <a:pt x="1016009" y="0"/>
                  </a:lnTo>
                  <a:lnTo>
                    <a:pt x="812809" y="634480"/>
                  </a:lnTo>
                  <a:lnTo>
                    <a:pt x="0" y="63448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781034" y="3655462"/>
            <a:ext cx="12725931" cy="3788405"/>
            <a:chOff x="0" y="0"/>
            <a:chExt cx="16967908" cy="505120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4442453"/>
              <a:ext cx="16967908" cy="5998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14"/>
                </a:lnSpc>
              </a:pPr>
              <a:r>
                <a:rPr lang="en-US" sz="2724" spc="1133">
                  <a:solidFill>
                    <a:srgbClr val="FFFFFF"/>
                  </a:solidFill>
                  <a:latin typeface="TT Chocolates"/>
                </a:rPr>
                <a:t>2023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5250"/>
              <a:ext cx="16967908" cy="39281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10800">
                  <a:solidFill>
                    <a:srgbClr val="FFFFFF"/>
                  </a:solidFill>
                  <a:latin typeface="Poppins"/>
                </a:rPr>
                <a:t>BASE DE DATOS - SQL SERVER </a:t>
              </a:r>
            </a:p>
          </p:txBody>
        </p:sp>
      </p:grpSp>
      <p:sp>
        <p:nvSpPr>
          <p:cNvPr name="AutoShape 9" id="9"/>
          <p:cNvSpPr/>
          <p:nvPr/>
        </p:nvSpPr>
        <p:spPr>
          <a:xfrm>
            <a:off x="-957862" y="7660481"/>
            <a:ext cx="5378168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rot="-4329859">
            <a:off x="14734479" y="985838"/>
            <a:ext cx="5378168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-4329859">
            <a:off x="11483779" y="11398766"/>
            <a:ext cx="5378168" cy="0"/>
          </a:xfrm>
          <a:prstGeom prst="line">
            <a:avLst/>
          </a:prstGeom>
          <a:ln cap="rnd" w="85725">
            <a:solidFill>
              <a:srgbClr val="5CE1E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-4329859">
            <a:off x="-1660384" y="8588522"/>
            <a:ext cx="5378168" cy="0"/>
          </a:xfrm>
          <a:prstGeom prst="line">
            <a:avLst/>
          </a:prstGeom>
          <a:ln cap="rnd" w="85725">
            <a:solidFill>
              <a:srgbClr val="5CE1E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-4329859">
            <a:off x="14031958" y="1913878"/>
            <a:ext cx="5378168" cy="0"/>
          </a:xfrm>
          <a:prstGeom prst="line">
            <a:avLst/>
          </a:prstGeom>
          <a:ln cap="rnd" w="85725">
            <a:solidFill>
              <a:srgbClr val="5CE1E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-4329859">
            <a:off x="11483779" y="9998840"/>
            <a:ext cx="5378168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rot="-4329859">
            <a:off x="1752917" y="-760137"/>
            <a:ext cx="5378168" cy="0"/>
          </a:xfrm>
          <a:prstGeom prst="line">
            <a:avLst/>
          </a:prstGeom>
          <a:ln cap="rnd" w="85725">
            <a:solidFill>
              <a:srgbClr val="5CE1E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 rot="-4329859">
            <a:off x="1564163" y="-1587135"/>
            <a:ext cx="5378168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7" id="17"/>
          <p:cNvSpPr/>
          <p:nvPr/>
        </p:nvSpPr>
        <p:spPr>
          <a:xfrm flipH="false" flipV="false" rot="0">
            <a:off x="10586101" y="7300267"/>
            <a:ext cx="7701899" cy="2986733"/>
          </a:xfrm>
          <a:custGeom>
            <a:avLst/>
            <a:gdLst/>
            <a:ahLst/>
            <a:cxnLst/>
            <a:rect r="r" b="b" t="t" l="l"/>
            <a:pathLst>
              <a:path h="2986733" w="7701899">
                <a:moveTo>
                  <a:pt x="0" y="0"/>
                </a:moveTo>
                <a:lnTo>
                  <a:pt x="7701899" y="0"/>
                </a:lnTo>
                <a:lnTo>
                  <a:pt x="7701899" y="2986733"/>
                </a:lnTo>
                <a:lnTo>
                  <a:pt x="0" y="29867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303617" y="577061"/>
            <a:ext cx="10185483" cy="526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3"/>
              </a:lnSpc>
            </a:pPr>
            <a:r>
              <a:rPr lang="en-US" sz="3033">
                <a:solidFill>
                  <a:srgbClr val="03989E"/>
                </a:solidFill>
                <a:latin typeface="Poppins Bold"/>
              </a:rPr>
              <a:t>2.4. Defina que es una TABLA y el uso de IDENTITY.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968932" y="1435594"/>
            <a:ext cx="8290368" cy="1380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0"/>
              </a:lnSpc>
            </a:pPr>
            <a:r>
              <a:rPr lang="en-US" sz="2100">
                <a:solidFill>
                  <a:srgbClr val="000000"/>
                </a:solidFill>
                <a:latin typeface="Clear Sans"/>
              </a:rPr>
              <a:t>Una tabla en una base de datos es una estructura que organiza datos en filas y columnas. La propiedad "IDENTITY" se usa para generar automáticamente valores únicos en una columna, como identificadores, sin necesidad de ingresarlos manualmente.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058493" y="3653914"/>
            <a:ext cx="10229507" cy="624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01"/>
              </a:lnSpc>
            </a:pPr>
            <a:r>
              <a:rPr lang="en-US" sz="3616">
                <a:solidFill>
                  <a:srgbClr val="03989E"/>
                </a:solidFill>
                <a:latin typeface="Poppins Bold"/>
              </a:rPr>
              <a:t>2.5. Para que se utiliza la cláusula WHERE.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52093" y="4712942"/>
            <a:ext cx="7557898" cy="146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13"/>
              </a:lnSpc>
            </a:pPr>
            <a:r>
              <a:rPr lang="en-US" sz="2241">
                <a:solidFill>
                  <a:srgbClr val="000000"/>
                </a:solidFill>
                <a:latin typeface="Clear Sans"/>
              </a:rPr>
              <a:t>La cláusula "WHERE" se utiliza para filtrar y seleccionar registros específicos de una base de datos en función de condiciones específicas, lo que permite obtener datos relevantes de acuerdo con ciertos criterios.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915541" y="7167374"/>
            <a:ext cx="10372459" cy="1029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5"/>
              </a:lnSpc>
            </a:pPr>
            <a:r>
              <a:rPr lang="en-US" sz="3258">
                <a:solidFill>
                  <a:srgbClr val="03989E"/>
                </a:solidFill>
                <a:latin typeface="Poppins Bold"/>
              </a:rPr>
              <a:t>2.6. Para que se utiliza la instrucción INNER JOIN.</a:t>
            </a:r>
          </a:p>
          <a:p>
            <a:pPr>
              <a:lnSpc>
                <a:spcPts val="3975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687045" y="8167941"/>
            <a:ext cx="8087994" cy="1572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18"/>
              </a:lnSpc>
            </a:pPr>
            <a:r>
              <a:rPr lang="en-US" sz="2398">
                <a:solidFill>
                  <a:srgbClr val="000000"/>
                </a:solidFill>
                <a:latin typeface="Clear Sans"/>
              </a:rPr>
              <a:t>La instrucción "INNER JOIN" se utiliza para combinar datos de dos o más tablas en una base de datos, permitiendo la recuperación de información relacionada y completa en una sola consulta.</a:t>
            </a:r>
          </a:p>
        </p:txBody>
      </p:sp>
      <p:sp>
        <p:nvSpPr>
          <p:cNvPr name="AutoShape 8" id="8"/>
          <p:cNvSpPr/>
          <p:nvPr/>
        </p:nvSpPr>
        <p:spPr>
          <a:xfrm rot="0">
            <a:off x="9696450" y="3349114"/>
            <a:ext cx="7562850" cy="0"/>
          </a:xfrm>
          <a:prstGeom prst="line">
            <a:avLst/>
          </a:prstGeom>
          <a:ln cap="flat" w="19050">
            <a:solidFill>
              <a:srgbClr val="BDC2C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rot="0">
            <a:off x="9696450" y="6416366"/>
            <a:ext cx="7562850" cy="0"/>
          </a:xfrm>
          <a:prstGeom prst="line">
            <a:avLst/>
          </a:prstGeom>
          <a:ln cap="flat" w="19050">
            <a:solidFill>
              <a:srgbClr val="BDC2C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11" id="11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12" id="12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2. Manejo de conceptos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866601" y="3115566"/>
            <a:ext cx="5803694" cy="2337599"/>
          </a:xfrm>
          <a:custGeom>
            <a:avLst/>
            <a:gdLst/>
            <a:ahLst/>
            <a:cxnLst/>
            <a:rect r="r" b="b" t="t" l="l"/>
            <a:pathLst>
              <a:path h="2337599" w="5803694">
                <a:moveTo>
                  <a:pt x="0" y="0"/>
                </a:moveTo>
                <a:lnTo>
                  <a:pt x="5803695" y="0"/>
                </a:lnTo>
                <a:lnTo>
                  <a:pt x="5803695" y="2337599"/>
                </a:lnTo>
                <a:lnTo>
                  <a:pt x="0" y="23375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866601" y="7084031"/>
            <a:ext cx="5540803" cy="2808584"/>
          </a:xfrm>
          <a:custGeom>
            <a:avLst/>
            <a:gdLst/>
            <a:ahLst/>
            <a:cxnLst/>
            <a:rect r="r" b="b" t="t" l="l"/>
            <a:pathLst>
              <a:path h="2808584" w="5540803">
                <a:moveTo>
                  <a:pt x="0" y="0"/>
                </a:moveTo>
                <a:lnTo>
                  <a:pt x="5540803" y="0"/>
                </a:lnTo>
                <a:lnTo>
                  <a:pt x="5540803" y="2808584"/>
                </a:lnTo>
                <a:lnTo>
                  <a:pt x="0" y="28085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103585" y="688430"/>
            <a:ext cx="8434626" cy="980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954">
                <a:solidFill>
                  <a:srgbClr val="03989E"/>
                </a:solidFill>
                <a:latin typeface="Poppins Bold"/>
              </a:rPr>
              <a:t>2.7. Apoyándonos en el concepto de conjuntos muestre los siguiente: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96450" y="1926446"/>
            <a:ext cx="6069184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40"/>
              </a:lnSpc>
            </a:pPr>
            <a:r>
              <a:rPr lang="en-US" sz="1800">
                <a:solidFill>
                  <a:srgbClr val="000000"/>
                </a:solidFill>
                <a:latin typeface="Clear Sans"/>
              </a:rPr>
              <a:t>EJEMPLOS.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2417936"/>
            <a:ext cx="7248897" cy="1339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9"/>
              </a:lnSpc>
            </a:pPr>
            <a:r>
              <a:rPr lang="en-US" sz="3999">
                <a:solidFill>
                  <a:srgbClr val="03989E"/>
                </a:solidFill>
                <a:latin typeface="Poppins Bold"/>
              </a:rPr>
              <a:t>2.7.1. Ejemplo de INNER JOIN</a:t>
            </a:r>
          </a:p>
          <a:p>
            <a:pPr>
              <a:lnSpc>
                <a:spcPts val="519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8303617" y="5710340"/>
            <a:ext cx="8753581" cy="961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68"/>
              </a:lnSpc>
            </a:pPr>
            <a:r>
              <a:rPr lang="en-US" sz="3006">
                <a:solidFill>
                  <a:srgbClr val="03989E"/>
                </a:solidFill>
                <a:latin typeface="Poppins Bold"/>
              </a:rPr>
              <a:t>2.7.2. Adjuntar una imagen de conjuntos y la consulta SQL que refleje el INNER JOIN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2. Manejo de conceptos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696450" y="2450288"/>
            <a:ext cx="6279758" cy="3187309"/>
          </a:xfrm>
          <a:custGeom>
            <a:avLst/>
            <a:gdLst/>
            <a:ahLst/>
            <a:cxnLst/>
            <a:rect r="r" b="b" t="t" l="l"/>
            <a:pathLst>
              <a:path h="3187309" w="6279758">
                <a:moveTo>
                  <a:pt x="0" y="0"/>
                </a:moveTo>
                <a:lnTo>
                  <a:pt x="6279758" y="0"/>
                </a:lnTo>
                <a:lnTo>
                  <a:pt x="6279758" y="3187309"/>
                </a:lnTo>
                <a:lnTo>
                  <a:pt x="0" y="31873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696450" y="6704872"/>
            <a:ext cx="6279758" cy="3187743"/>
          </a:xfrm>
          <a:custGeom>
            <a:avLst/>
            <a:gdLst/>
            <a:ahLst/>
            <a:cxnLst/>
            <a:rect r="r" b="b" t="t" l="l"/>
            <a:pathLst>
              <a:path h="3187743" w="6279758">
                <a:moveTo>
                  <a:pt x="0" y="0"/>
                </a:moveTo>
                <a:lnTo>
                  <a:pt x="6279758" y="0"/>
                </a:lnTo>
                <a:lnTo>
                  <a:pt x="6279758" y="3187743"/>
                </a:lnTo>
                <a:lnTo>
                  <a:pt x="0" y="31877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539473" y="646855"/>
            <a:ext cx="7562850" cy="1022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72"/>
              </a:lnSpc>
            </a:pPr>
            <a:r>
              <a:rPr lang="en-US" sz="3055">
                <a:solidFill>
                  <a:srgbClr val="03989E"/>
                </a:solidFill>
                <a:latin typeface="Poppins Bold"/>
              </a:rPr>
              <a:t>2.8. Apoyándonos en el concepto de conjuntos muestre los siguiente: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39473" y="1110438"/>
            <a:ext cx="7248897" cy="1339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9"/>
              </a:lnSpc>
            </a:pPr>
          </a:p>
          <a:p>
            <a:pPr>
              <a:lnSpc>
                <a:spcPts val="5199"/>
              </a:lnSpc>
            </a:pPr>
            <a:r>
              <a:rPr lang="en-US" sz="3999">
                <a:solidFill>
                  <a:srgbClr val="03989E"/>
                </a:solidFill>
                <a:latin typeface="Poppins Bold"/>
              </a:rPr>
              <a:t>2.8.1. Ejemplo de LEFT JOIN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39473" y="5230075"/>
            <a:ext cx="9465357" cy="1310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1"/>
              </a:lnSpc>
            </a:pPr>
          </a:p>
          <a:p>
            <a:pPr>
              <a:lnSpc>
                <a:spcPts val="3361"/>
              </a:lnSpc>
            </a:pPr>
            <a:r>
              <a:rPr lang="en-US" sz="2755">
                <a:solidFill>
                  <a:srgbClr val="03989E"/>
                </a:solidFill>
                <a:latin typeface="Poppins Bold"/>
              </a:rPr>
              <a:t>2.8.2. Adjuntar una imagen de conjuntos y la consulta SQL que refleje el LEFT JOIN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2. Manejo de conceptos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845259" y="2656724"/>
            <a:ext cx="5661930" cy="2796441"/>
          </a:xfrm>
          <a:custGeom>
            <a:avLst/>
            <a:gdLst/>
            <a:ahLst/>
            <a:cxnLst/>
            <a:rect r="r" b="b" t="t" l="l"/>
            <a:pathLst>
              <a:path h="2796441" w="5661930">
                <a:moveTo>
                  <a:pt x="0" y="0"/>
                </a:moveTo>
                <a:lnTo>
                  <a:pt x="5661930" y="0"/>
                </a:lnTo>
                <a:lnTo>
                  <a:pt x="5661930" y="2796441"/>
                </a:lnTo>
                <a:lnTo>
                  <a:pt x="0" y="27964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845259" y="6820474"/>
            <a:ext cx="5661930" cy="2886642"/>
          </a:xfrm>
          <a:custGeom>
            <a:avLst/>
            <a:gdLst/>
            <a:ahLst/>
            <a:cxnLst/>
            <a:rect r="r" b="b" t="t" l="l"/>
            <a:pathLst>
              <a:path h="2886642" w="5661930">
                <a:moveTo>
                  <a:pt x="0" y="0"/>
                </a:moveTo>
                <a:lnTo>
                  <a:pt x="5661930" y="0"/>
                </a:lnTo>
                <a:lnTo>
                  <a:pt x="5661930" y="2886642"/>
                </a:lnTo>
                <a:lnTo>
                  <a:pt x="0" y="2886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845259" y="460655"/>
            <a:ext cx="8726823" cy="1964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66"/>
              </a:lnSpc>
            </a:pPr>
            <a:r>
              <a:rPr lang="en-US" sz="2974">
                <a:solidFill>
                  <a:srgbClr val="03989E"/>
                </a:solidFill>
                <a:latin typeface="Poppins Bold"/>
              </a:rPr>
              <a:t>2.9. Apoyándonos en el concepto de conjuntos muestre los siguiente:</a:t>
            </a:r>
          </a:p>
          <a:p>
            <a:pPr>
              <a:lnSpc>
                <a:spcPts val="3866"/>
              </a:lnSpc>
            </a:pPr>
          </a:p>
          <a:p>
            <a:pPr>
              <a:lnSpc>
                <a:spcPts val="3866"/>
              </a:lnSpc>
            </a:pPr>
            <a:r>
              <a:rPr lang="en-US" sz="2974">
                <a:solidFill>
                  <a:srgbClr val="03989E"/>
                </a:solidFill>
                <a:latin typeface="Poppins Bold"/>
              </a:rPr>
              <a:t>2.9.1. Ejemplo de RIGHT JOIN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510721" y="5114925"/>
            <a:ext cx="8748579" cy="1400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23"/>
              </a:lnSpc>
            </a:pPr>
          </a:p>
          <a:p>
            <a:pPr>
              <a:lnSpc>
                <a:spcPts val="3623"/>
              </a:lnSpc>
            </a:pPr>
            <a:r>
              <a:rPr lang="en-US" sz="2970">
                <a:solidFill>
                  <a:srgbClr val="03989E"/>
                </a:solidFill>
                <a:latin typeface="Poppins Bold"/>
              </a:rPr>
              <a:t>2.9.2. Adjuntar una imagen de conjuntos y la consulta SQL que refleje el RIGHT JOIN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2. Manejo de conceptos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696450" y="998259"/>
            <a:ext cx="7810876" cy="985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59"/>
              </a:lnSpc>
            </a:pPr>
            <a:r>
              <a:rPr lang="en-US" sz="2969">
                <a:solidFill>
                  <a:srgbClr val="03989E"/>
                </a:solidFill>
                <a:latin typeface="Poppins Bold"/>
              </a:rPr>
              <a:t>2.10. Crear 3 tablas y crear una consulta SQL que muestra el uso de INNER JOIN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2. Manejo de conceptos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15541" y="2535554"/>
            <a:ext cx="10331923" cy="6087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CREATE TABLE Clientes (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ClienteID INT PRIMARY KEY,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Nombre VARCHAR(50),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Apellido VARCHAR(50)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);</a:t>
            </a:r>
          </a:p>
          <a:p>
            <a:pPr algn="ctr">
              <a:lnSpc>
                <a:spcPts val="2001"/>
              </a:lnSpc>
            </a:pP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"/>
              </a:rPr>
              <a:t>C</a:t>
            </a:r>
            <a:r>
              <a:rPr lang="en-US" sz="1429">
                <a:solidFill>
                  <a:srgbClr val="000000"/>
                </a:solidFill>
                <a:latin typeface="Open Sans Bold"/>
              </a:rPr>
              <a:t>REATE TABLE Pedidos (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PedidoID INT PRIMARY KEY,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ClienteID INT,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FechaPedido DATE,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Total DECIMAL(10, 2)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);</a:t>
            </a:r>
          </a:p>
          <a:p>
            <a:pPr algn="ctr">
              <a:lnSpc>
                <a:spcPts val="2001"/>
              </a:lnSpc>
            </a:pP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"/>
              </a:rPr>
              <a:t>C</a:t>
            </a:r>
            <a:r>
              <a:rPr lang="en-US" sz="1429">
                <a:solidFill>
                  <a:srgbClr val="000000"/>
                </a:solidFill>
                <a:latin typeface="Open Sans Bold"/>
              </a:rPr>
              <a:t>REATE TABLE Productos (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ProductoID INT PRIMARY KEY,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NombreProducto VARCHAR(100),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    Precio DECIMAL(8, 2)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);</a:t>
            </a:r>
          </a:p>
          <a:p>
            <a:pPr algn="ctr">
              <a:lnSpc>
                <a:spcPts val="2001"/>
              </a:lnSpc>
            </a:pP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-- Consulta con INNER JOIN para combinar datos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SELECT Clientes.Nombre, Clientes.Apellido, Pedidos.FechaPedido, Productos.NombreProducto, Productos.Precio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FROM Clientes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INNER JOIN Pedidos ON Clientes.ClienteID = Pedidos.ClienteID</a:t>
            </a:r>
          </a:p>
          <a:p>
            <a:pPr algn="ctr">
              <a:lnSpc>
                <a:spcPts val="2001"/>
              </a:lnSpc>
            </a:pPr>
            <a:r>
              <a:rPr lang="en-US" sz="1429">
                <a:solidFill>
                  <a:srgbClr val="000000"/>
                </a:solidFill>
                <a:latin typeface="Open Sans Bold"/>
              </a:rPr>
              <a:t>INNER JOIN Productos ON Pedidos.PedidoID = Productos.ProductoID;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41174" y="3091604"/>
            <a:ext cx="10846826" cy="672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9"/>
              </a:lnSpc>
            </a:pPr>
          </a:p>
          <a:p>
            <a:pPr>
              <a:lnSpc>
                <a:spcPts val="2609"/>
              </a:lnSpc>
            </a:pPr>
            <a:r>
              <a:rPr lang="en-US" sz="2007">
                <a:solidFill>
                  <a:srgbClr val="03989E"/>
                </a:solidFill>
                <a:latin typeface="Poppins Bold"/>
              </a:rPr>
              <a:t>3.2. Mostrar que jugadores(nombres, apellidos) que juegan en la sede de El Alto.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845994" y="6832501"/>
            <a:ext cx="11442006" cy="583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06"/>
              </a:lnSpc>
            </a:pPr>
            <a:r>
              <a:rPr lang="en-US" sz="1808">
                <a:solidFill>
                  <a:srgbClr val="03989E"/>
                </a:solidFill>
                <a:latin typeface="Poppins"/>
              </a:rPr>
              <a:t>3</a:t>
            </a:r>
            <a:r>
              <a:rPr lang="en-US" sz="1808">
                <a:solidFill>
                  <a:srgbClr val="03989E"/>
                </a:solidFill>
                <a:latin typeface="Poppins Bold"/>
              </a:rPr>
              <a:t>.3. Mostrar aquellos jugadores mayores o igual a 21 años que sean de la categoría VARONES.</a:t>
            </a:r>
          </a:p>
          <a:p>
            <a:pPr>
              <a:lnSpc>
                <a:spcPts val="2206"/>
              </a:lnSpc>
            </a:pPr>
          </a:p>
        </p:txBody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5" id="5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6" id="6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126631" y="7374937"/>
            <a:ext cx="5068150" cy="2688737"/>
          </a:xfrm>
          <a:custGeom>
            <a:avLst/>
            <a:gdLst/>
            <a:ahLst/>
            <a:cxnLst/>
            <a:rect r="r" b="b" t="t" l="l"/>
            <a:pathLst>
              <a:path h="2688737" w="5068150">
                <a:moveTo>
                  <a:pt x="0" y="0"/>
                </a:moveTo>
                <a:lnTo>
                  <a:pt x="5068150" y="0"/>
                </a:lnTo>
                <a:lnTo>
                  <a:pt x="5068150" y="2688736"/>
                </a:lnTo>
                <a:lnTo>
                  <a:pt x="0" y="2688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153620" y="764380"/>
            <a:ext cx="5041161" cy="2493968"/>
          </a:xfrm>
          <a:custGeom>
            <a:avLst/>
            <a:gdLst/>
            <a:ahLst/>
            <a:cxnLst/>
            <a:rect r="r" b="b" t="t" l="l"/>
            <a:pathLst>
              <a:path h="2493968" w="5041161">
                <a:moveTo>
                  <a:pt x="0" y="0"/>
                </a:moveTo>
                <a:lnTo>
                  <a:pt x="5041161" y="0"/>
                </a:lnTo>
                <a:lnTo>
                  <a:pt x="5041161" y="2493968"/>
                </a:lnTo>
                <a:lnTo>
                  <a:pt x="0" y="24939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020977" y="3894602"/>
            <a:ext cx="5173804" cy="2558827"/>
          </a:xfrm>
          <a:custGeom>
            <a:avLst/>
            <a:gdLst/>
            <a:ahLst/>
            <a:cxnLst/>
            <a:rect r="r" b="b" t="t" l="l"/>
            <a:pathLst>
              <a:path h="2558827" w="5173804">
                <a:moveTo>
                  <a:pt x="0" y="0"/>
                </a:moveTo>
                <a:lnTo>
                  <a:pt x="5173804" y="0"/>
                </a:lnTo>
                <a:lnTo>
                  <a:pt x="5173804" y="2558827"/>
                </a:lnTo>
                <a:lnTo>
                  <a:pt x="0" y="25588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510721" y="157623"/>
            <a:ext cx="9777279" cy="468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30"/>
              </a:lnSpc>
            </a:pPr>
            <a:r>
              <a:rPr lang="en-US" sz="2715">
                <a:solidFill>
                  <a:srgbClr val="03989E"/>
                </a:solidFill>
                <a:latin typeface="Poppins Bold"/>
              </a:rPr>
              <a:t>3.1. Mostrar que jugadores que son del equipo equ-222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3. Manejo de consultas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303617" y="177398"/>
            <a:ext cx="9607215" cy="82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87"/>
              </a:lnSpc>
            </a:pPr>
            <a:r>
              <a:rPr lang="en-US" sz="2452">
                <a:solidFill>
                  <a:srgbClr val="03989E"/>
                </a:solidFill>
                <a:latin typeface="Poppins Bold"/>
              </a:rPr>
              <a:t>3.4. Mostrar a todos los estudiantes en donde su apellido empiece con la letra 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441174" y="3181704"/>
            <a:ext cx="10469658" cy="121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0"/>
              </a:lnSpc>
            </a:pPr>
          </a:p>
          <a:p>
            <a:pPr>
              <a:lnSpc>
                <a:spcPts val="3150"/>
              </a:lnSpc>
            </a:pPr>
            <a:r>
              <a:rPr lang="en-US" sz="2423">
                <a:solidFill>
                  <a:srgbClr val="03989E"/>
                </a:solidFill>
                <a:latin typeface="Poppins Bold"/>
              </a:rPr>
              <a:t>3.5. Mostrar que equipos forman parte del campeonato camp-111 y además sean de la categoría MUJERES.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322852" y="6603055"/>
            <a:ext cx="11002764" cy="691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73"/>
              </a:lnSpc>
            </a:pPr>
          </a:p>
          <a:p>
            <a:pPr>
              <a:lnSpc>
                <a:spcPts val="2673"/>
              </a:lnSpc>
            </a:pPr>
            <a:r>
              <a:rPr lang="en-US" sz="2191">
                <a:solidFill>
                  <a:srgbClr val="03989E"/>
                </a:solidFill>
                <a:latin typeface="Poppins Bold"/>
              </a:rPr>
              <a:t>3.6. Mostrar el nombre del equipo del jugador con id_jugador igual a jug-333</a:t>
            </a:r>
          </a:p>
        </p:txBody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6" id="6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9105900" y="1028700"/>
            <a:ext cx="6925783" cy="2300606"/>
          </a:xfrm>
          <a:custGeom>
            <a:avLst/>
            <a:gdLst/>
            <a:ahLst/>
            <a:cxnLst/>
            <a:rect r="r" b="b" t="t" l="l"/>
            <a:pathLst>
              <a:path h="2300606" w="6925783">
                <a:moveTo>
                  <a:pt x="0" y="0"/>
                </a:moveTo>
                <a:lnTo>
                  <a:pt x="6925783" y="0"/>
                </a:lnTo>
                <a:lnTo>
                  <a:pt x="6925783" y="2300606"/>
                </a:lnTo>
                <a:lnTo>
                  <a:pt x="0" y="23006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105900" y="4421830"/>
            <a:ext cx="6887683" cy="2323808"/>
          </a:xfrm>
          <a:custGeom>
            <a:avLst/>
            <a:gdLst/>
            <a:ahLst/>
            <a:cxnLst/>
            <a:rect r="r" b="b" t="t" l="l"/>
            <a:pathLst>
              <a:path h="2323808" w="6887683">
                <a:moveTo>
                  <a:pt x="0" y="0"/>
                </a:moveTo>
                <a:lnTo>
                  <a:pt x="6887683" y="0"/>
                </a:lnTo>
                <a:lnTo>
                  <a:pt x="6887683" y="2323808"/>
                </a:lnTo>
                <a:lnTo>
                  <a:pt x="0" y="23238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844631" y="7546705"/>
            <a:ext cx="5410221" cy="2618646"/>
          </a:xfrm>
          <a:custGeom>
            <a:avLst/>
            <a:gdLst/>
            <a:ahLst/>
            <a:cxnLst/>
            <a:rect r="r" b="b" t="t" l="l"/>
            <a:pathLst>
              <a:path h="2618646" w="5410221">
                <a:moveTo>
                  <a:pt x="0" y="0"/>
                </a:moveTo>
                <a:lnTo>
                  <a:pt x="5410221" y="0"/>
                </a:lnTo>
                <a:lnTo>
                  <a:pt x="5410221" y="2618646"/>
                </a:lnTo>
                <a:lnTo>
                  <a:pt x="0" y="26186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3. Manejo de consultas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850111" y="4190323"/>
            <a:ext cx="10605336" cy="1767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02"/>
              </a:lnSpc>
            </a:pPr>
          </a:p>
          <a:p>
            <a:pPr>
              <a:lnSpc>
                <a:spcPts val="4602"/>
              </a:lnSpc>
            </a:pPr>
            <a:r>
              <a:rPr lang="en-US" sz="3540">
                <a:solidFill>
                  <a:srgbClr val="03989E"/>
                </a:solidFill>
                <a:latin typeface="Poppins Bold"/>
              </a:rPr>
              <a:t>3.8. Crear una consulta SQL que maneje las 3 tablas de la base de datos.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781192" y="1652310"/>
            <a:ext cx="6743174" cy="2996966"/>
          </a:xfrm>
          <a:custGeom>
            <a:avLst/>
            <a:gdLst/>
            <a:ahLst/>
            <a:cxnLst/>
            <a:rect r="r" b="b" t="t" l="l"/>
            <a:pathLst>
              <a:path h="2996966" w="6743174">
                <a:moveTo>
                  <a:pt x="0" y="0"/>
                </a:moveTo>
                <a:lnTo>
                  <a:pt x="6743174" y="0"/>
                </a:lnTo>
                <a:lnTo>
                  <a:pt x="6743174" y="2996966"/>
                </a:lnTo>
                <a:lnTo>
                  <a:pt x="0" y="29969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781192" y="6328802"/>
            <a:ext cx="6743174" cy="3148886"/>
          </a:xfrm>
          <a:custGeom>
            <a:avLst/>
            <a:gdLst/>
            <a:ahLst/>
            <a:cxnLst/>
            <a:rect r="r" b="b" t="t" l="l"/>
            <a:pathLst>
              <a:path h="3148886" w="6743174">
                <a:moveTo>
                  <a:pt x="0" y="0"/>
                </a:moveTo>
                <a:lnTo>
                  <a:pt x="6743174" y="0"/>
                </a:lnTo>
                <a:lnTo>
                  <a:pt x="6743174" y="3148886"/>
                </a:lnTo>
                <a:lnTo>
                  <a:pt x="0" y="3148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510721" y="185264"/>
            <a:ext cx="9284117" cy="1091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57"/>
              </a:lnSpc>
            </a:pPr>
            <a:r>
              <a:rPr lang="en-US" sz="3274">
                <a:solidFill>
                  <a:srgbClr val="03989E"/>
                </a:solidFill>
                <a:latin typeface="Poppins Bold"/>
              </a:rPr>
              <a:t>3.7. Mostrar el nombre del campeonato del jugador con id_jugador igual a jug-333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3. Manejo de consultas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915541" y="4289805"/>
            <a:ext cx="11284740" cy="1587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05"/>
              </a:lnSpc>
            </a:pPr>
          </a:p>
          <a:p>
            <a:pPr>
              <a:lnSpc>
                <a:spcPts val="3105"/>
              </a:lnSpc>
            </a:pPr>
            <a:r>
              <a:rPr lang="en-US" sz="2388">
                <a:solidFill>
                  <a:srgbClr val="03989E"/>
                </a:solidFill>
                <a:latin typeface="Poppins"/>
              </a:rPr>
              <a:t>3.10. ¿Qué estrategia utilizaría para determinar cuántos jugadores pertenecen a la categoría VARONES o Categoria</a:t>
            </a:r>
          </a:p>
          <a:p>
            <a:pPr>
              <a:lnSpc>
                <a:spcPts val="3105"/>
              </a:lnSpc>
            </a:pPr>
            <a:r>
              <a:rPr lang="en-US" sz="2388">
                <a:solidFill>
                  <a:srgbClr val="03989E"/>
                </a:solidFill>
                <a:latin typeface="Poppins"/>
              </a:rPr>
              <a:t>MUJERES.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303617" y="1530888"/>
            <a:ext cx="9326793" cy="2806542"/>
          </a:xfrm>
          <a:custGeom>
            <a:avLst/>
            <a:gdLst/>
            <a:ahLst/>
            <a:cxnLst/>
            <a:rect r="r" b="b" t="t" l="l"/>
            <a:pathLst>
              <a:path h="2806542" w="9326793">
                <a:moveTo>
                  <a:pt x="0" y="0"/>
                </a:moveTo>
                <a:lnTo>
                  <a:pt x="9326792" y="0"/>
                </a:lnTo>
                <a:lnTo>
                  <a:pt x="9326792" y="2806542"/>
                </a:lnTo>
                <a:lnTo>
                  <a:pt x="0" y="28065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120880" y="6006462"/>
            <a:ext cx="9509529" cy="3379540"/>
          </a:xfrm>
          <a:custGeom>
            <a:avLst/>
            <a:gdLst/>
            <a:ahLst/>
            <a:cxnLst/>
            <a:rect r="r" b="b" t="t" l="l"/>
            <a:pathLst>
              <a:path h="3379540" w="9509529">
                <a:moveTo>
                  <a:pt x="0" y="0"/>
                </a:moveTo>
                <a:lnTo>
                  <a:pt x="9509529" y="0"/>
                </a:lnTo>
                <a:lnTo>
                  <a:pt x="9509529" y="3379541"/>
                </a:lnTo>
                <a:lnTo>
                  <a:pt x="0" y="3379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510721" y="185264"/>
            <a:ext cx="9284117" cy="1091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57"/>
              </a:lnSpc>
            </a:pPr>
            <a:r>
              <a:rPr lang="en-US" sz="3274">
                <a:solidFill>
                  <a:srgbClr val="03989E"/>
                </a:solidFill>
                <a:latin typeface="Poppins"/>
              </a:rPr>
              <a:t>3.9. ¿Qué estrategia utilizaría para determinar cuántos equipos inscritos hay?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3. Manejo de consultas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918727" y="3117182"/>
            <a:ext cx="10450547" cy="4052636"/>
          </a:xfrm>
          <a:custGeom>
            <a:avLst/>
            <a:gdLst/>
            <a:ahLst/>
            <a:cxnLst/>
            <a:rect r="r" b="b" t="t" l="l"/>
            <a:pathLst>
              <a:path h="4052636" w="10450547">
                <a:moveTo>
                  <a:pt x="0" y="0"/>
                </a:moveTo>
                <a:lnTo>
                  <a:pt x="10450546" y="0"/>
                </a:lnTo>
                <a:lnTo>
                  <a:pt x="10450546" y="4052636"/>
                </a:lnTo>
                <a:lnTo>
                  <a:pt x="0" y="4052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6573686"/>
            <a:ext cx="9917478" cy="2330413"/>
            <a:chOff x="0" y="0"/>
            <a:chExt cx="13223305" cy="310721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19050"/>
              <a:ext cx="13223305" cy="24574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400"/>
                </a:lnSpc>
              </a:pPr>
              <a:r>
                <a:rPr lang="en-US" sz="12000">
                  <a:solidFill>
                    <a:srgbClr val="E6950A"/>
                  </a:solidFill>
                  <a:latin typeface="TT Chocolates Ultra-Bold"/>
                </a:rPr>
                <a:t>¡Gracias!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553709"/>
              <a:ext cx="13223305" cy="5319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82"/>
                </a:lnSpc>
              </a:pPr>
              <a:r>
                <a:rPr lang="en-US" sz="2525">
                  <a:solidFill>
                    <a:srgbClr val="5CE1E6"/>
                  </a:solidFill>
                  <a:latin typeface="TT Chocolates"/>
                </a:rPr>
                <a:t>No dudes en ponerte en contacto con nosotros si tienes alguna duda.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079393" y="3673764"/>
            <a:ext cx="6435764" cy="0"/>
          </a:xfrm>
          <a:prstGeom prst="line">
            <a:avLst/>
          </a:prstGeom>
          <a:ln cap="flat" w="2857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8963648" y="3673764"/>
            <a:ext cx="798095" cy="0"/>
          </a:xfrm>
          <a:prstGeom prst="line">
            <a:avLst/>
          </a:prstGeom>
          <a:ln cap="flat" w="2857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079393" y="4469130"/>
            <a:ext cx="6435764" cy="0"/>
          </a:xfrm>
          <a:prstGeom prst="line">
            <a:avLst/>
          </a:prstGeom>
          <a:ln cap="flat" w="2857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8963648" y="4469130"/>
            <a:ext cx="798095" cy="0"/>
          </a:xfrm>
          <a:prstGeom prst="line">
            <a:avLst/>
          </a:prstGeom>
          <a:ln cap="flat" w="2857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0079393" y="5264150"/>
            <a:ext cx="6435764" cy="0"/>
          </a:xfrm>
          <a:prstGeom prst="line">
            <a:avLst/>
          </a:prstGeom>
          <a:ln cap="flat" w="2857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8963648" y="5264150"/>
            <a:ext cx="798095" cy="0"/>
          </a:xfrm>
          <a:prstGeom prst="line">
            <a:avLst/>
          </a:prstGeom>
          <a:ln cap="flat" w="2857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10079393" y="6059170"/>
            <a:ext cx="6435764" cy="0"/>
          </a:xfrm>
          <a:prstGeom prst="line">
            <a:avLst/>
          </a:prstGeom>
          <a:ln cap="flat" w="2857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rot="0">
            <a:off x="8963648" y="6059170"/>
            <a:ext cx="798095" cy="0"/>
          </a:xfrm>
          <a:prstGeom prst="line">
            <a:avLst/>
          </a:prstGeom>
          <a:ln cap="flat" w="2857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-1148253" y="-54701"/>
            <a:ext cx="8649323" cy="10341701"/>
            <a:chOff x="0" y="0"/>
            <a:chExt cx="8603361" cy="1028674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2"/>
              <a:stretch>
                <a:fillRect l="0" t="-24342" r="0" b="-24342"/>
              </a:stretch>
            </a:blipFill>
          </p:spPr>
        </p:sp>
      </p:grpSp>
      <p:sp>
        <p:nvSpPr>
          <p:cNvPr name="AutoShape 12" id="12"/>
          <p:cNvSpPr/>
          <p:nvPr/>
        </p:nvSpPr>
        <p:spPr>
          <a:xfrm flipH="true" flipV="true">
            <a:off x="7771" y="5116149"/>
            <a:ext cx="5230734" cy="5160166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-4673811">
            <a:off x="3404709" y="8813165"/>
            <a:ext cx="5277475" cy="0"/>
          </a:xfrm>
          <a:prstGeom prst="line">
            <a:avLst/>
          </a:prstGeom>
          <a:ln cap="rnd" w="85725">
            <a:solidFill>
              <a:srgbClr val="00C2C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-4673811">
            <a:off x="5098274" y="-919944"/>
            <a:ext cx="5277475" cy="0"/>
          </a:xfrm>
          <a:prstGeom prst="line">
            <a:avLst/>
          </a:prstGeom>
          <a:ln cap="rnd" w="85725">
            <a:solidFill>
              <a:srgbClr val="00C2C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8963648" y="908397"/>
            <a:ext cx="8890288" cy="1607185"/>
            <a:chOff x="0" y="0"/>
            <a:chExt cx="11853717" cy="2142913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66675"/>
              <a:ext cx="11853717" cy="1527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640"/>
                </a:lnSpc>
                <a:spcBef>
                  <a:spcPct val="0"/>
                </a:spcBef>
              </a:pPr>
              <a:r>
                <a:rPr lang="en-US" sz="7200">
                  <a:solidFill>
                    <a:srgbClr val="5CE1E6"/>
                  </a:solidFill>
                  <a:latin typeface="Poppins"/>
                </a:rPr>
                <a:t>CONTENIDO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554692"/>
              <a:ext cx="11853717" cy="5793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42"/>
                </a:lnSpc>
                <a:spcBef>
                  <a:spcPct val="0"/>
                </a:spcBef>
              </a:pPr>
              <a:r>
                <a:rPr lang="en-US" sz="2724">
                  <a:solidFill>
                    <a:srgbClr val="FFFFFF"/>
                  </a:solidFill>
                  <a:latin typeface="TT Chocolates Italics"/>
                </a:rPr>
                <a:t>Qué incluye este informe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208954" y="3778885"/>
            <a:ext cx="6714356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"/>
              </a:rPr>
              <a:t>Diseño de base de datos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963648" y="3778885"/>
            <a:ext cx="774988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HK Grotesk Semi-Bold"/>
              </a:rPr>
              <a:t>01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8963648" y="6230620"/>
            <a:ext cx="6968703" cy="480695"/>
            <a:chOff x="0" y="0"/>
            <a:chExt cx="9291604" cy="640927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1660407" y="-66675"/>
              <a:ext cx="763119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80"/>
                </a:lnSpc>
              </a:pP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-66675"/>
              <a:ext cx="103331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963648" y="4640580"/>
            <a:ext cx="6968703" cy="480695"/>
            <a:chOff x="0" y="0"/>
            <a:chExt cx="9291604" cy="640927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1660407" y="-66675"/>
              <a:ext cx="763119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HK Grotesk"/>
                </a:rPr>
                <a:t>Manejo de conceptos 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-66675"/>
              <a:ext cx="103331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HK Grotesk Semi-Bold"/>
                </a:rPr>
                <a:t>02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8963648" y="7025640"/>
            <a:ext cx="6968703" cy="480695"/>
            <a:chOff x="0" y="0"/>
            <a:chExt cx="9291604" cy="640927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1660407" y="-66675"/>
              <a:ext cx="763119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80"/>
                </a:lnSpc>
              </a:pP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-66675"/>
              <a:ext cx="103331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8963648" y="7820660"/>
            <a:ext cx="6968703" cy="480695"/>
            <a:chOff x="0" y="0"/>
            <a:chExt cx="9291604" cy="640927"/>
          </a:xfrm>
        </p:grpSpPr>
        <p:sp>
          <p:nvSpPr>
            <p:cNvPr name="TextBox 30" id="30"/>
            <p:cNvSpPr txBox="true"/>
            <p:nvPr/>
          </p:nvSpPr>
          <p:spPr>
            <a:xfrm rot="0">
              <a:off x="1660407" y="-66675"/>
              <a:ext cx="763119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80"/>
                </a:lnSpc>
              </a:pP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0" y="-66675"/>
              <a:ext cx="103331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963648" y="5435600"/>
            <a:ext cx="6968703" cy="480695"/>
            <a:chOff x="0" y="0"/>
            <a:chExt cx="9291604" cy="640927"/>
          </a:xfrm>
        </p:grpSpPr>
        <p:sp>
          <p:nvSpPr>
            <p:cNvPr name="TextBox 33" id="33"/>
            <p:cNvSpPr txBox="true"/>
            <p:nvPr/>
          </p:nvSpPr>
          <p:spPr>
            <a:xfrm rot="0">
              <a:off x="1660407" y="-66675"/>
              <a:ext cx="763119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HK Grotesk"/>
                </a:rPr>
                <a:t>Manejo de consultas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0" y="-66675"/>
              <a:ext cx="103331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HK Grotesk Semi-Bold"/>
                </a:rPr>
                <a:t>03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8963648" y="8615680"/>
            <a:ext cx="6968703" cy="480695"/>
            <a:chOff x="0" y="0"/>
            <a:chExt cx="9291604" cy="640927"/>
          </a:xfrm>
        </p:grpSpPr>
        <p:sp>
          <p:nvSpPr>
            <p:cNvPr name="TextBox 36" id="36"/>
            <p:cNvSpPr txBox="true"/>
            <p:nvPr/>
          </p:nvSpPr>
          <p:spPr>
            <a:xfrm rot="0">
              <a:off x="1660407" y="-66675"/>
              <a:ext cx="763119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80"/>
                </a:lnSpc>
              </a:pP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0" y="-66675"/>
              <a:ext cx="1033317" cy="7076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8655693" y="7780601"/>
            <a:ext cx="8603607" cy="520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2"/>
              </a:lnSpc>
            </a:pPr>
            <a:r>
              <a:rPr lang="en-US" sz="3044">
                <a:solidFill>
                  <a:srgbClr val="FFFFFF"/>
                </a:solidFill>
                <a:latin typeface="Open Sans"/>
              </a:rPr>
              <a:t>ESTUDIANTE : KEVIN BRAYAN MENDOZA CHEJO 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691555" y="8789353"/>
            <a:ext cx="521144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"/>
              </a:rPr>
              <a:t>INGENIERIA DE SISTEMAS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57625" y="629916"/>
            <a:ext cx="10338842" cy="95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79"/>
              </a:lnSpc>
            </a:pPr>
            <a:r>
              <a:rPr lang="en-US" sz="5899">
                <a:solidFill>
                  <a:srgbClr val="FFFFFF"/>
                </a:solidFill>
                <a:latin typeface="Poppins"/>
              </a:rPr>
              <a:t>1.Diseño de Base de Datos 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638677" y="-27276"/>
            <a:ext cx="8649323" cy="10341701"/>
            <a:chOff x="0" y="0"/>
            <a:chExt cx="8603361" cy="1028674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2"/>
              <a:stretch>
                <a:fillRect l="-21307" t="0" r="-58043" b="0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>
            <a:off x="8709234" y="2520629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6126188">
            <a:off x="8457562" y="1360834"/>
            <a:ext cx="5277475" cy="0"/>
          </a:xfrm>
          <a:prstGeom prst="line">
            <a:avLst/>
          </a:prstGeom>
          <a:ln cap="rnd" w="85725">
            <a:solidFill>
              <a:srgbClr val="5CE1E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6126188">
            <a:off x="6847539" y="10952377"/>
            <a:ext cx="5277475" cy="0"/>
          </a:xfrm>
          <a:prstGeom prst="line">
            <a:avLst/>
          </a:prstGeom>
          <a:ln cap="rnd" w="85725">
            <a:solidFill>
              <a:srgbClr val="5CE1E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2132057" y="3546435"/>
            <a:ext cx="5793942" cy="5793942"/>
          </a:xfrm>
          <a:custGeom>
            <a:avLst/>
            <a:gdLst/>
            <a:ahLst/>
            <a:cxnLst/>
            <a:rect r="r" b="b" t="t" l="l"/>
            <a:pathLst>
              <a:path h="5793942" w="5793942">
                <a:moveTo>
                  <a:pt x="0" y="0"/>
                </a:moveTo>
                <a:lnTo>
                  <a:pt x="5793942" y="0"/>
                </a:lnTo>
                <a:lnTo>
                  <a:pt x="5793942" y="5793942"/>
                </a:lnTo>
                <a:lnTo>
                  <a:pt x="0" y="57939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0652" y="2018697"/>
            <a:ext cx="7654701" cy="1070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4"/>
              </a:lnSpc>
            </a:pPr>
            <a:r>
              <a:rPr lang="en-US" sz="2211">
                <a:solidFill>
                  <a:srgbClr val="FFFFFF"/>
                </a:solidFill>
                <a:latin typeface="Clear Sans"/>
              </a:rPr>
              <a:t>1.1. Dado el detalle explicado en la parte inicial de este documento debería generar una base de datos similar al</a:t>
            </a:r>
          </a:p>
          <a:p>
            <a:pPr>
              <a:lnSpc>
                <a:spcPts val="2874"/>
              </a:lnSpc>
            </a:pPr>
            <a:r>
              <a:rPr lang="en-US" sz="2211">
                <a:solidFill>
                  <a:srgbClr val="FFFFFF"/>
                </a:solidFill>
                <a:latin typeface="Clear Sans"/>
              </a:rPr>
              <a:t>siguiente.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81452" y="165538"/>
            <a:ext cx="6808202" cy="10121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-- Crear la tabla campeonato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CREATE TABLE campeonato (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id_campeonato varchar(12),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campeonato varchar(30),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sede varchar(12)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);</a:t>
            </a:r>
          </a:p>
          <a:p>
            <a:pPr>
              <a:lnSpc>
                <a:spcPts val="3479"/>
              </a:lnSpc>
            </a:pP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-- Crear la tabla equipo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CREATE TABLE equipo (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id_equipo varchar(12),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nombre_equipo varchar(30),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id_campeonato varchar(12)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);</a:t>
            </a:r>
          </a:p>
          <a:p>
            <a:pPr>
              <a:lnSpc>
                <a:spcPts val="3479"/>
              </a:lnSpc>
            </a:pP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-- Crear la tabla jugador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CREATE TABLE jugador (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id_jugador varchar(12),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nombres varchar(50),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apellidos varchar(15),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edad varchar(30),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    id_equipo varchar(12)</a:t>
            </a:r>
          </a:p>
          <a:p>
            <a:pPr>
              <a:lnSpc>
                <a:spcPts val="3479"/>
              </a:lnSpc>
            </a:pPr>
            <a:r>
              <a:rPr lang="en-US" sz="2676">
                <a:solidFill>
                  <a:srgbClr val="545454"/>
                </a:solidFill>
                <a:latin typeface="Clear Sans"/>
              </a:rPr>
              <a:t>);</a:t>
            </a:r>
          </a:p>
          <a:p>
            <a:pPr>
              <a:lnSpc>
                <a:spcPts val="3479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1093547" y="562539"/>
            <a:ext cx="6165753" cy="9327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-- Insertar datos en la tabla campeonato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INSERT INTO campeonato (id_campeonato, campeonato, sede)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VALUES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('1', 'Liga A', 'LE1'),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('2', 'Liga B', 'LE2'),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('3', 'Liga C', 'LE3'),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('4', 'Liga D', 'LE4'),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('5', 'Liga E', 'LE5');</a:t>
            </a:r>
          </a:p>
          <a:p>
            <a:pPr algn="ctr">
              <a:lnSpc>
                <a:spcPts val="2556"/>
              </a:lnSpc>
            </a:pP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-- Insertar datos en la tabla equipo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INSERT INTO equipo (id_equipo, nombre_equipo, id_campeonato)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VALUES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('E1', 'Equipo 1', '1'),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('E2', 'Equipo 2', '1'),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('E3', 'Equipo 3', '2'),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('E4', 'Equipo 4', '2'),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('E5', 'Equipo 5', '3');</a:t>
            </a:r>
          </a:p>
          <a:p>
            <a:pPr algn="ctr">
              <a:lnSpc>
                <a:spcPts val="2556"/>
              </a:lnSpc>
            </a:pP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-- Insertar datos en la tabla jugador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INSERT INTO jugador (id_jugador, nombres, apellidos, edad, id_equipo)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VALUES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('J1', 'Juan', 'Perez', '25', 'E1'),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('J2', 'Maria', 'Gomez', '28', 'E1'),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('J3', 'Luis', 'Lopez', '22', 'E2'),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('J4', 'Ana', 'Martinez', '26', 'E3'),</a:t>
            </a:r>
          </a:p>
          <a:p>
            <a:pPr algn="ctr">
              <a:lnSpc>
                <a:spcPts val="2556"/>
              </a:lnSpc>
            </a:pPr>
            <a:r>
              <a:rPr lang="en-US" sz="1825">
                <a:solidFill>
                  <a:srgbClr val="545454"/>
                </a:solidFill>
                <a:latin typeface="Open Sans"/>
              </a:rPr>
              <a:t>    ('J5', 'Carlos', 'Rodriguez', '24', 'E4');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306021"/>
            <a:ext cx="1913959" cy="730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36"/>
              </a:lnSpc>
            </a:pPr>
            <a:r>
              <a:rPr lang="en-US" sz="4311">
                <a:solidFill>
                  <a:srgbClr val="545454"/>
                </a:solidFill>
                <a:latin typeface="Open Sans Bold"/>
              </a:rPr>
              <a:t>PASO 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22020" y="306021"/>
            <a:ext cx="1892328" cy="722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68"/>
              </a:lnSpc>
            </a:pPr>
            <a:r>
              <a:rPr lang="en-US" sz="4263">
                <a:solidFill>
                  <a:srgbClr val="545454"/>
                </a:solidFill>
                <a:latin typeface="Open Sans Bold"/>
              </a:rPr>
              <a:t>PASO 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9638677" y="-27276"/>
            <a:ext cx="8649323" cy="10341701"/>
            <a:chOff x="0" y="0"/>
            <a:chExt cx="8603361" cy="102867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2"/>
              <a:stretch>
                <a:fillRect l="-21307" t="0" r="-58043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8709234" y="2520629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6126188">
            <a:off x="8457562" y="1360834"/>
            <a:ext cx="5277475" cy="0"/>
          </a:xfrm>
          <a:prstGeom prst="line">
            <a:avLst/>
          </a:prstGeom>
          <a:ln cap="rnd" w="85725">
            <a:solidFill>
              <a:srgbClr val="5CE1E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6126188">
            <a:off x="6847539" y="10952377"/>
            <a:ext cx="5277475" cy="0"/>
          </a:xfrm>
          <a:prstGeom prst="line">
            <a:avLst/>
          </a:prstGeom>
          <a:ln cap="rnd" w="85725">
            <a:solidFill>
              <a:srgbClr val="5CE1E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806383" y="2563491"/>
            <a:ext cx="8832294" cy="6244406"/>
          </a:xfrm>
          <a:custGeom>
            <a:avLst/>
            <a:gdLst/>
            <a:ahLst/>
            <a:cxnLst/>
            <a:rect r="r" b="b" t="t" l="l"/>
            <a:pathLst>
              <a:path h="6244406" w="8832294">
                <a:moveTo>
                  <a:pt x="0" y="0"/>
                </a:moveTo>
                <a:lnTo>
                  <a:pt x="8832294" y="0"/>
                </a:lnTo>
                <a:lnTo>
                  <a:pt x="8832294" y="6244407"/>
                </a:lnTo>
                <a:lnTo>
                  <a:pt x="0" y="62444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000125"/>
            <a:ext cx="8285353" cy="777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11"/>
              </a:lnSpc>
            </a:pPr>
            <a:r>
              <a:rPr lang="en-US" sz="2393">
                <a:solidFill>
                  <a:srgbClr val="FFFFFF"/>
                </a:solidFill>
                <a:latin typeface="Clear Sans"/>
              </a:rPr>
              <a:t>1.2. Los registros de cada tabla deberían quedar de la siguiente forma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758389" y="2499245"/>
            <a:ext cx="13689660" cy="524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79"/>
              </a:lnSpc>
            </a:pPr>
            <a:r>
              <a:rPr lang="en-US" sz="3984">
                <a:solidFill>
                  <a:srgbClr val="545454"/>
                </a:solidFill>
                <a:latin typeface="Clear Sans"/>
              </a:rPr>
              <a:t>-- Mostrar los datos de la tabla campeonato</a:t>
            </a:r>
          </a:p>
          <a:p>
            <a:pPr>
              <a:lnSpc>
                <a:spcPts val="5179"/>
              </a:lnSpc>
            </a:pPr>
            <a:r>
              <a:rPr lang="en-US" sz="3984">
                <a:solidFill>
                  <a:srgbClr val="545454"/>
                </a:solidFill>
                <a:latin typeface="Clear Sans"/>
              </a:rPr>
              <a:t>SELECT * FROM campeonato;</a:t>
            </a:r>
          </a:p>
          <a:p>
            <a:pPr>
              <a:lnSpc>
                <a:spcPts val="5179"/>
              </a:lnSpc>
            </a:pPr>
          </a:p>
          <a:p>
            <a:pPr>
              <a:lnSpc>
                <a:spcPts val="5179"/>
              </a:lnSpc>
            </a:pPr>
            <a:r>
              <a:rPr lang="en-US" sz="3984">
                <a:solidFill>
                  <a:srgbClr val="545454"/>
                </a:solidFill>
                <a:latin typeface="Clear Sans"/>
              </a:rPr>
              <a:t>-- Mostrar los datos de la tabla equipo</a:t>
            </a:r>
          </a:p>
          <a:p>
            <a:pPr>
              <a:lnSpc>
                <a:spcPts val="5179"/>
              </a:lnSpc>
            </a:pPr>
            <a:r>
              <a:rPr lang="en-US" sz="3984">
                <a:solidFill>
                  <a:srgbClr val="545454"/>
                </a:solidFill>
                <a:latin typeface="Clear Sans"/>
              </a:rPr>
              <a:t>SELECT * FROM equipo;</a:t>
            </a:r>
          </a:p>
          <a:p>
            <a:pPr>
              <a:lnSpc>
                <a:spcPts val="5179"/>
              </a:lnSpc>
            </a:pPr>
          </a:p>
          <a:p>
            <a:pPr>
              <a:lnSpc>
                <a:spcPts val="5179"/>
              </a:lnSpc>
            </a:pPr>
            <a:r>
              <a:rPr lang="en-US" sz="3984">
                <a:solidFill>
                  <a:srgbClr val="545454"/>
                </a:solidFill>
                <a:latin typeface="Clear Sans"/>
              </a:rPr>
              <a:t>-- Mostrar los datos de la tabla jugador</a:t>
            </a:r>
          </a:p>
          <a:p>
            <a:pPr>
              <a:lnSpc>
                <a:spcPts val="5179"/>
              </a:lnSpc>
              <a:spcBef>
                <a:spcPct val="0"/>
              </a:spcBef>
            </a:pPr>
            <a:r>
              <a:rPr lang="en-US" sz="3984">
                <a:solidFill>
                  <a:srgbClr val="545454"/>
                </a:solidFill>
                <a:latin typeface="Clear Sans"/>
              </a:rPr>
              <a:t>SELECT * FROM jugador;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662925" y="3047857"/>
            <a:ext cx="6210443" cy="6210443"/>
          </a:xfrm>
          <a:custGeom>
            <a:avLst/>
            <a:gdLst/>
            <a:ahLst/>
            <a:cxnLst/>
            <a:rect r="r" b="b" t="t" l="l"/>
            <a:pathLst>
              <a:path h="6210443" w="6210443">
                <a:moveTo>
                  <a:pt x="0" y="0"/>
                </a:moveTo>
                <a:lnTo>
                  <a:pt x="6210443" y="0"/>
                </a:lnTo>
                <a:lnTo>
                  <a:pt x="6210443" y="6210443"/>
                </a:lnTo>
                <a:lnTo>
                  <a:pt x="0" y="62104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303617" y="727493"/>
            <a:ext cx="9686352" cy="924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70"/>
              </a:lnSpc>
            </a:pPr>
            <a:r>
              <a:rPr lang="en-US" sz="2746">
                <a:solidFill>
                  <a:srgbClr val="03989E"/>
                </a:solidFill>
                <a:latin typeface="Poppins Bold"/>
              </a:rPr>
              <a:t>2.1. Adjuntar el diagrama E-R GENERADO por su editor (DATAGRIP o SQL SERVER MANAGEMENTS STUDIO)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2. Manejo de conceptos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3" id="3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364862" y="2524514"/>
            <a:ext cx="5400772" cy="2743661"/>
          </a:xfrm>
          <a:custGeom>
            <a:avLst/>
            <a:gdLst/>
            <a:ahLst/>
            <a:cxnLst/>
            <a:rect r="r" b="b" t="t" l="l"/>
            <a:pathLst>
              <a:path h="2743661" w="5400772">
                <a:moveTo>
                  <a:pt x="0" y="0"/>
                </a:moveTo>
                <a:lnTo>
                  <a:pt x="5400772" y="0"/>
                </a:lnTo>
                <a:lnTo>
                  <a:pt x="5400772" y="2743661"/>
                </a:lnTo>
                <a:lnTo>
                  <a:pt x="0" y="27436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105900" y="6762089"/>
            <a:ext cx="7719107" cy="3130527"/>
          </a:xfrm>
          <a:custGeom>
            <a:avLst/>
            <a:gdLst/>
            <a:ahLst/>
            <a:cxnLst/>
            <a:rect r="r" b="b" t="t" l="l"/>
            <a:pathLst>
              <a:path h="3130527" w="7719107">
                <a:moveTo>
                  <a:pt x="0" y="0"/>
                </a:moveTo>
                <a:lnTo>
                  <a:pt x="7719107" y="0"/>
                </a:lnTo>
                <a:lnTo>
                  <a:pt x="7719107" y="3130526"/>
                </a:lnTo>
                <a:lnTo>
                  <a:pt x="0" y="31305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510721" y="289690"/>
            <a:ext cx="9519418" cy="1040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06"/>
              </a:lnSpc>
            </a:pPr>
            <a:r>
              <a:rPr lang="en-US" sz="3081">
                <a:solidFill>
                  <a:srgbClr val="03989E"/>
                </a:solidFill>
                <a:latin typeface="Poppins Bold"/>
              </a:rPr>
              <a:t>2.2. Que es DDL y DML, adicionalmente muestra un ejemplo en la base de datos UNIFRANZITOS.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771694" y="1633260"/>
            <a:ext cx="8863417" cy="882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40"/>
              </a:lnSpc>
            </a:pPr>
            <a:r>
              <a:rPr lang="en-US" sz="1800">
                <a:solidFill>
                  <a:srgbClr val="000000"/>
                </a:solidFill>
                <a:latin typeface="Clear Sans"/>
              </a:rPr>
              <a:t>DDL (Data Definition Language): Estos comandos se utilizan para definir y gestionar la estructura de la base de datos, como crear, modificar o eliminar tablas, índices y restricciones.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47872" y="5631060"/>
            <a:ext cx="9311428" cy="586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40"/>
              </a:lnSpc>
            </a:pPr>
            <a:r>
              <a:rPr lang="en-US" sz="1800">
                <a:solidFill>
                  <a:srgbClr val="000000"/>
                </a:solidFill>
                <a:latin typeface="Clear Sans"/>
              </a:rPr>
              <a:t>DML (Data Manipulation Language): Estos comandos se utilizan para manipular los datos dentro de la base de datos, como insertar, actualizar, eliminar y recuperar registros.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2. Manejo de conceptos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10721" y="562668"/>
            <a:ext cx="9270083" cy="53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44"/>
              </a:lnSpc>
            </a:pPr>
            <a:r>
              <a:rPr lang="en-US" sz="3110">
                <a:solidFill>
                  <a:srgbClr val="03989E"/>
                </a:solidFill>
                <a:latin typeface="Poppins Bold"/>
              </a:rPr>
              <a:t>2.3. Que significa PRIMARY KEY y FOREIGN KEY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696450" y="3908663"/>
            <a:ext cx="7248897" cy="68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9"/>
              </a:lnSpc>
            </a:pPr>
            <a:r>
              <a:rPr lang="en-US" sz="3999">
                <a:solidFill>
                  <a:srgbClr val="03989E"/>
                </a:solidFill>
                <a:latin typeface="Poppins Bold"/>
              </a:rPr>
              <a:t>PRIMARY KEY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15541" y="4650936"/>
            <a:ext cx="7850093" cy="1135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6"/>
              </a:lnSpc>
            </a:pPr>
            <a:r>
              <a:rPr lang="en-US" sz="2328">
                <a:solidFill>
                  <a:srgbClr val="000000"/>
                </a:solidFill>
                <a:latin typeface="Clear Sans"/>
              </a:rPr>
              <a:t>PRIMARY KEY (Clave Primaria):Una PRIMARY KEY es un atributo o conjunto de atributos en una tabla que identifica de manera única cada fila o registro en esa tabla.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96450" y="6919650"/>
            <a:ext cx="7248897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9"/>
              </a:lnSpc>
            </a:pPr>
            <a:r>
              <a:rPr lang="en-US" sz="3999">
                <a:solidFill>
                  <a:srgbClr val="03989E"/>
                </a:solidFill>
                <a:latin typeface="Poppins Bold"/>
              </a:rPr>
              <a:t>FOREIGN KEY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915541" y="8199990"/>
            <a:ext cx="7850093" cy="1135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6"/>
              </a:lnSpc>
            </a:pPr>
            <a:r>
              <a:rPr lang="en-US" sz="2328">
                <a:solidFill>
                  <a:srgbClr val="000000"/>
                </a:solidFill>
                <a:latin typeface="Clear Sans"/>
              </a:rPr>
              <a:t>FOREIGN KEY (Clave Foránea):Una FOREIGN KEY es un atributo en una tabla que se relaciona con la PRIMARY KEY de otra tabla.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9696450" y="3349114"/>
            <a:ext cx="7562850" cy="0"/>
          </a:xfrm>
          <a:prstGeom prst="line">
            <a:avLst/>
          </a:prstGeom>
          <a:ln cap="flat" w="19050">
            <a:solidFill>
              <a:srgbClr val="BDC2C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9696450" y="6416366"/>
            <a:ext cx="7562850" cy="0"/>
          </a:xfrm>
          <a:prstGeom prst="line">
            <a:avLst/>
          </a:prstGeom>
          <a:ln cap="flat" w="19050">
            <a:solidFill>
              <a:srgbClr val="BDC2C5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-10800000">
            <a:off x="-345706" y="-54701"/>
            <a:ext cx="8649323" cy="10341701"/>
            <a:chOff x="0" y="0"/>
            <a:chExt cx="8603361" cy="10286746"/>
          </a:xfrm>
        </p:grpSpPr>
        <p:sp>
          <p:nvSpPr>
            <p:cNvPr name="Freeform 10" id="10"/>
            <p:cNvSpPr/>
            <p:nvPr/>
          </p:nvSpPr>
          <p:spPr>
            <a:xfrm flipH="false" flipV="true" rot="0">
              <a:off x="-2794" y="-128"/>
              <a:ext cx="8606155" cy="10286874"/>
            </a:xfrm>
            <a:custGeom>
              <a:avLst/>
              <a:gdLst/>
              <a:ahLst/>
              <a:cxnLst/>
              <a:rect r="r" b="b" t="t" l="l"/>
              <a:pathLst>
                <a:path h="10286874" w="8606155">
                  <a:moveTo>
                    <a:pt x="8606155" y="35433"/>
                  </a:moveTo>
                  <a:cubicBezTo>
                    <a:pt x="8606155" y="2286"/>
                    <a:pt x="8595487" y="0"/>
                    <a:pt x="8567674" y="0"/>
                  </a:cubicBezTo>
                  <a:cubicBezTo>
                    <a:pt x="5713094" y="635"/>
                    <a:pt x="2858643" y="635"/>
                    <a:pt x="4064" y="635"/>
                  </a:cubicBezTo>
                  <a:cubicBezTo>
                    <a:pt x="0" y="14478"/>
                    <a:pt x="6350" y="27051"/>
                    <a:pt x="9271" y="39878"/>
                  </a:cubicBezTo>
                  <a:cubicBezTo>
                    <a:pt x="134747" y="601472"/>
                    <a:pt x="260350" y="1162939"/>
                    <a:pt x="386207" y="1724407"/>
                  </a:cubicBezTo>
                  <a:cubicBezTo>
                    <a:pt x="565658" y="2524888"/>
                    <a:pt x="745490" y="3325241"/>
                    <a:pt x="924814" y="4125723"/>
                  </a:cubicBezTo>
                  <a:cubicBezTo>
                    <a:pt x="1146302" y="5114291"/>
                    <a:pt x="1367282" y="6102859"/>
                    <a:pt x="1588643" y="7091300"/>
                  </a:cubicBezTo>
                  <a:cubicBezTo>
                    <a:pt x="1813560" y="8095489"/>
                    <a:pt x="2038604" y="9099551"/>
                    <a:pt x="2264156" y="10103613"/>
                  </a:cubicBezTo>
                  <a:cubicBezTo>
                    <a:pt x="2277872" y="10164700"/>
                    <a:pt x="2286635" y="10227184"/>
                    <a:pt x="2308860" y="10286239"/>
                  </a:cubicBezTo>
                  <a:cubicBezTo>
                    <a:pt x="4395216" y="10286239"/>
                    <a:pt x="6481572" y="10286239"/>
                    <a:pt x="8567928" y="10286874"/>
                  </a:cubicBezTo>
                  <a:cubicBezTo>
                    <a:pt x="8596249" y="10286874"/>
                    <a:pt x="8605901" y="10283445"/>
                    <a:pt x="8605901" y="10251060"/>
                  </a:cubicBezTo>
                  <a:cubicBezTo>
                    <a:pt x="8605139" y="6845808"/>
                    <a:pt x="8605139" y="3440557"/>
                    <a:pt x="8606155" y="35433"/>
                  </a:cubicBezTo>
                  <a:close/>
                </a:path>
              </a:pathLst>
            </a:custGeom>
            <a:blipFill>
              <a:blip r:embed="rId2"/>
              <a:stretch>
                <a:fillRect l="-363" t="0" r="-78987" b="0"/>
              </a:stretch>
            </a:blipFill>
          </p:spPr>
        </p:sp>
      </p:grpSp>
      <p:sp>
        <p:nvSpPr>
          <p:cNvPr name="AutoShape 11" id="11"/>
          <p:cNvSpPr/>
          <p:nvPr/>
        </p:nvSpPr>
        <p:spPr>
          <a:xfrm>
            <a:off x="3955584" y="7653370"/>
            <a:ext cx="5277475" cy="85725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-4673811">
            <a:off x="4207256" y="8813165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-4673811">
            <a:off x="5871983" y="-979623"/>
            <a:ext cx="5277475" cy="0"/>
          </a:xfrm>
          <a:prstGeom prst="line">
            <a:avLst/>
          </a:prstGeom>
          <a:ln cap="rnd" w="85725">
            <a:solidFill>
              <a:srgbClr val="E6950A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-1758087" y="643736"/>
            <a:ext cx="9080938" cy="9248880"/>
            <a:chOff x="0" y="0"/>
            <a:chExt cx="1035112" cy="105425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35112" cy="1054255"/>
            </a:xfrm>
            <a:custGeom>
              <a:avLst/>
              <a:gdLst/>
              <a:ahLst/>
              <a:cxnLst/>
              <a:rect r="r" b="b" t="t" l="l"/>
              <a:pathLst>
                <a:path h="1054255" w="1035112">
                  <a:moveTo>
                    <a:pt x="203200" y="0"/>
                  </a:moveTo>
                  <a:lnTo>
                    <a:pt x="1035112" y="0"/>
                  </a:lnTo>
                  <a:lnTo>
                    <a:pt x="831912" y="1054255"/>
                  </a:lnTo>
                  <a:lnTo>
                    <a:pt x="0" y="105425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72941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19050"/>
              <a:ext cx="6096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92803" y="4317055"/>
            <a:ext cx="6353191" cy="2196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2"/>
              </a:lnSpc>
            </a:pPr>
            <a:r>
              <a:rPr lang="en-US" sz="7001">
                <a:solidFill>
                  <a:srgbClr val="FFFFFF"/>
                </a:solidFill>
                <a:latin typeface="Poppins"/>
              </a:rPr>
              <a:t>2. Manejo de conceptos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DAFxaGSHFSo</dc:identifier>
  <dcterms:modified xsi:type="dcterms:W3CDTF">2011-08-01T06:04:30Z</dcterms:modified>
  <cp:revision>1</cp:revision>
  <dc:title>Presentación Elegante de Informe de finanzas</dc:title>
</cp:coreProperties>
</file>

<file path=docProps/thumbnail.jpeg>
</file>